
<file path=[Content_Types].xml><?xml version="1.0" encoding="utf-8"?>
<Types xmlns="http://schemas.openxmlformats.org/package/2006/content-types">
  <Default ContentType="application/xml" Extension="xml"/>
  <Default ContentType="image/png" Extension="png"/>
  <Default ContentType="image/jpeg" Extension="jpeg"/>
  <Default ContentType="application/vnd.openxmlformats-package.relationships+xml" Extension="rels"/>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sldIdLst>
    <p:sldId id="256" r:id="rId4"/>
    <p:sldId id="257" r:id="rId5"/>
    <p:sldId id="258" r:id="rId6"/>
    <p:sldId id="259" r:id="rId7"/>
    <p:sldId id="260" r:id="rId8"/>
    <p:sldId id="261" r:id="rId9"/>
  </p:sldIdLst>
  <p:sldSz cy="6858000" cx="12192000"/>
  <p:notesSz cx="6858000" cy="9144000"/>
  <p:defaultTextStyle>
    <a:defPPr lvl="0">
      <a:defRPr lang="en-US"/>
    </a:defPPr>
    <a:lvl1pPr defTabSz="457200" eaLnBrk="1" hangingPunct="1" latinLnBrk="0" lvl="0" marL="0" rtl="0" algn="l">
      <a:defRPr kern="1200" sz="1800">
        <a:solidFill>
          <a:schemeClr val="tx1"/>
        </a:solidFill>
        <a:latin typeface="+mn-lt"/>
        <a:ea typeface="+mn-ea"/>
        <a:cs typeface="+mn-cs"/>
      </a:defRPr>
    </a:lvl1pPr>
    <a:lvl2pPr defTabSz="457200" eaLnBrk="1" hangingPunct="1" latinLnBrk="0" lvl="1" marL="457200" rtl="0" algn="l">
      <a:defRPr kern="1200" sz="1800">
        <a:solidFill>
          <a:schemeClr val="tx1"/>
        </a:solidFill>
        <a:latin typeface="+mn-lt"/>
        <a:ea typeface="+mn-ea"/>
        <a:cs typeface="+mn-cs"/>
      </a:defRPr>
    </a:lvl2pPr>
    <a:lvl3pPr defTabSz="457200" eaLnBrk="1" hangingPunct="1" latinLnBrk="0" lvl="2" marL="914400" rtl="0" algn="l">
      <a:defRPr kern="1200" sz="1800">
        <a:solidFill>
          <a:schemeClr val="tx1"/>
        </a:solidFill>
        <a:latin typeface="+mn-lt"/>
        <a:ea typeface="+mn-ea"/>
        <a:cs typeface="+mn-cs"/>
      </a:defRPr>
    </a:lvl3pPr>
    <a:lvl4pPr defTabSz="457200" eaLnBrk="1" hangingPunct="1" latinLnBrk="0" lvl="3" marL="1371600" rtl="0" algn="l">
      <a:defRPr kern="1200" sz="1800">
        <a:solidFill>
          <a:schemeClr val="tx1"/>
        </a:solidFill>
        <a:latin typeface="+mn-lt"/>
        <a:ea typeface="+mn-ea"/>
        <a:cs typeface="+mn-cs"/>
      </a:defRPr>
    </a:lvl4pPr>
    <a:lvl5pPr defTabSz="457200" eaLnBrk="1" hangingPunct="1" latinLnBrk="0" lvl="4" marL="1828800" rtl="0" algn="l">
      <a:defRPr kern="1200" sz="1800">
        <a:solidFill>
          <a:schemeClr val="tx1"/>
        </a:solidFill>
        <a:latin typeface="+mn-lt"/>
        <a:ea typeface="+mn-ea"/>
        <a:cs typeface="+mn-cs"/>
      </a:defRPr>
    </a:lvl5pPr>
    <a:lvl6pPr defTabSz="457200" eaLnBrk="1" hangingPunct="1" latinLnBrk="0" lvl="5" marL="2286000" rtl="0" algn="l">
      <a:defRPr kern="1200" sz="1800">
        <a:solidFill>
          <a:schemeClr val="tx1"/>
        </a:solidFill>
        <a:latin typeface="+mn-lt"/>
        <a:ea typeface="+mn-ea"/>
        <a:cs typeface="+mn-cs"/>
      </a:defRPr>
    </a:lvl6pPr>
    <a:lvl7pPr defTabSz="457200" eaLnBrk="1" hangingPunct="1" latinLnBrk="0" lvl="6" marL="2743200" rtl="0" algn="l">
      <a:defRPr kern="1200" sz="1800">
        <a:solidFill>
          <a:schemeClr val="tx1"/>
        </a:solidFill>
        <a:latin typeface="+mn-lt"/>
        <a:ea typeface="+mn-ea"/>
        <a:cs typeface="+mn-cs"/>
      </a:defRPr>
    </a:lvl7pPr>
    <a:lvl8pPr defTabSz="457200" eaLnBrk="1" hangingPunct="1" latinLnBrk="0" lvl="7" marL="3200400" rtl="0" algn="l">
      <a:defRPr kern="1200" sz="1800">
        <a:solidFill>
          <a:schemeClr val="tx1"/>
        </a:solidFill>
        <a:latin typeface="+mn-lt"/>
        <a:ea typeface="+mn-ea"/>
        <a:cs typeface="+mn-cs"/>
      </a:defRPr>
    </a:lvl8pPr>
    <a:lvl9pPr defTabSz="457200" eaLnBrk="1" hangingPunct="1" latinLnBrk="0" lvl="8" marL="3657600" rtl="0" algn="l">
      <a:defRPr kern="1200" sz="1800">
        <a:solidFill>
          <a:schemeClr val="tx1"/>
        </a:solidFill>
        <a:latin typeface="+mn-lt"/>
        <a:ea typeface="+mn-ea"/>
        <a:cs typeface="+mn-cs"/>
      </a:defRPr>
    </a:lvl9pPr>
  </p:defaultTextStyle>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1.xml"/><Relationship Id="rId3" Type="http://schemas.openxmlformats.org/officeDocument/2006/relationships/slideMaster" Target="slideMasters/slideMaster1.xml"/><Relationship Id="rId4" Type="http://schemas.openxmlformats.org/officeDocument/2006/relationships/slide" Target="slides/slide1.xml"/><Relationship Id="rId9" Type="http://schemas.openxmlformats.org/officeDocument/2006/relationships/slide" Target="slides/slide6.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jpeg>
</file>

<file path=ppt/media/image2.png>
</file>

<file path=ppt/media/image3.png>
</file>

<file path=ppt/media/image4.pn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F06F62-5C1D-44FC-9EA5-00E9B2565DD8}"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3240752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F06F62-5C1D-44FC-9EA5-00E9B2565DD8}" type="datetimeFigureOut">
              <a:rPr lang="en-IN" smtClean="0"/>
              <a:t>13-04-2023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34940268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5BF06F62-5C1D-44FC-9EA5-00E9B2565DD8}"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140725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5BF06F62-5C1D-44FC-9EA5-00E9B2565DD8}" type="datetimeFigureOut">
              <a:rPr lang="en-IN" smtClean="0"/>
              <a:t>13-04-2023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27246457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F06F62-5C1D-44FC-9EA5-00E9B2565DD8}"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29312246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F06F62-5C1D-44FC-9EA5-00E9B2565DD8}"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2193334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F06F62-5C1D-44FC-9EA5-00E9B2565DD8}"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3433591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F06F62-5C1D-44FC-9EA5-00E9B2565DD8}"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2899440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F06F62-5C1D-44FC-9EA5-00E9B2565DD8}" type="datetimeFigureOut">
              <a:rPr lang="en-IN" smtClean="0"/>
              <a:t>13-04-2023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916115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F06F62-5C1D-44FC-9EA5-00E9B2565DD8}" type="datetimeFigureOut">
              <a:rPr lang="en-IN" smtClean="0"/>
              <a:t>13-04-2023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3993228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F06F62-5C1D-44FC-9EA5-00E9B2565DD8}" type="datetimeFigureOut">
              <a:rPr lang="en-IN" smtClean="0"/>
              <a:t>13-04-2023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1723252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F06F62-5C1D-44FC-9EA5-00E9B2565DD8}" type="datetimeFigureOut">
              <a:rPr lang="en-IN" smtClean="0"/>
              <a:t>13-04-2023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4901232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F06F62-5C1D-44FC-9EA5-00E9B2565DD8}" type="datetimeFigureOut">
              <a:rPr lang="en-IN" smtClean="0"/>
              <a:t>13-04-2023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26939390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5BF06F62-5C1D-44FC-9EA5-00E9B2565DD8}" type="datetimeFigureOut">
              <a:rPr lang="en-IN" smtClean="0"/>
              <a:t>13-04-2023</a:t>
            </a:fld>
            <a:endParaRPr lang="en-IN"/>
          </a:p>
        </p:txBody>
      </p:sp>
      <p:sp>
        <p:nvSpPr>
          <p:cNvPr id="6" name="Footer Placeholder 5"/>
          <p:cNvSpPr>
            <a:spLocks noGrp="1"/>
          </p:cNvSpPr>
          <p:nvPr>
            <p:ph type="ftr" sz="quarter" idx="11"/>
          </p:nvPr>
        </p:nvSpPr>
        <p:spPr>
          <a:xfrm>
            <a:off x="590396" y="6041362"/>
            <a:ext cx="3295413" cy="365125"/>
          </a:xfrm>
        </p:spPr>
        <p:txBody>
          <a:bodyPr/>
          <a:lstStyle/>
          <a:p>
            <a:endParaRPr lang="en-IN"/>
          </a:p>
        </p:txBody>
      </p:sp>
      <p:sp>
        <p:nvSpPr>
          <p:cNvPr id="7" name="Slide Number Placeholder 6"/>
          <p:cNvSpPr>
            <a:spLocks noGrp="1"/>
          </p:cNvSpPr>
          <p:nvPr>
            <p:ph type="sldNum" sz="quarter" idx="12"/>
          </p:nvPr>
        </p:nvSpPr>
        <p:spPr>
          <a:xfrm>
            <a:off x="4862689" y="5915888"/>
            <a:ext cx="1062155" cy="490599"/>
          </a:xfrm>
        </p:spPr>
        <p:txBody>
          <a:bodyPr/>
          <a:lstStyle/>
          <a:p>
            <a:fld id="{2F52CB3C-CFBE-46F7-BA4A-67955CBB2D28}" type="slidenum">
              <a:rPr lang="en-IN" smtClean="0"/>
              <a:t>‹#›</a:t>
            </a:fld>
            <a:endParaRPr lang="en-IN"/>
          </a:p>
        </p:txBody>
      </p:sp>
    </p:spTree>
    <p:extLst>
      <p:ext uri="{BB962C8B-B14F-4D97-AF65-F5344CB8AC3E}">
        <p14:creationId xmlns:p14="http://schemas.microsoft.com/office/powerpoint/2010/main" val="413165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theme" Target="../theme/theme1.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IN"/>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5BF06F62-5C1D-44FC-9EA5-00E9B2565DD8}" type="datetimeFigureOut">
              <a:rPr lang="en-IN" smtClean="0"/>
              <a:t>13-04-2023</a:t>
            </a:fld>
            <a:endParaRPr lang="en-IN"/>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2F52CB3C-CFBE-46F7-BA4A-67955CBB2D28}" type="slidenum">
              <a:rPr lang="en-IN" smtClean="0"/>
              <a:t>‹#›</a:t>
            </a:fld>
            <a:endParaRPr lang="en-IN"/>
          </a:p>
        </p:txBody>
      </p:sp>
    </p:spTree>
    <p:extLst>
      <p:ext uri="{BB962C8B-B14F-4D97-AF65-F5344CB8AC3E}">
        <p14:creationId xmlns:p14="http://schemas.microsoft.com/office/powerpoint/2010/main" val="160221963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3" Type="http://schemas.openxmlformats.org/officeDocument/2006/relationships/image" Target="../media/image6.jpeg" /><Relationship Id="rId2" Type="http://schemas.openxmlformats.org/officeDocument/2006/relationships/image" Target="../media/image5.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2E169-DBF7-95F4-F7B2-133649584A98}"/>
              </a:ext>
            </a:extLst>
          </p:cNvPr>
          <p:cNvSpPr>
            <a:spLocks noGrp="1"/>
          </p:cNvSpPr>
          <p:nvPr>
            <p:ph type="ctrTitle"/>
          </p:nvPr>
        </p:nvSpPr>
        <p:spPr>
          <a:xfrm>
            <a:off x="810001" y="1449148"/>
            <a:ext cx="10572000" cy="790200"/>
          </a:xfrm>
        </p:spPr>
        <p:txBody>
          <a:bodyPr/>
          <a:lstStyle/>
          <a:p>
            <a:r>
              <a:rPr lang="en-IN" dirty="0"/>
              <a:t>Next word Prediction</a:t>
            </a:r>
          </a:p>
        </p:txBody>
      </p:sp>
      <p:sp>
        <p:nvSpPr>
          <p:cNvPr id="3" name="Subtitle 2">
            <a:extLst>
              <a:ext uri="{FF2B5EF4-FFF2-40B4-BE49-F238E27FC236}">
                <a16:creationId xmlns:a16="http://schemas.microsoft.com/office/drawing/2014/main" id="{87C01A74-6ABD-7155-21C6-3E3C9088699C}"/>
              </a:ext>
            </a:extLst>
          </p:cNvPr>
          <p:cNvSpPr>
            <a:spLocks noGrp="1"/>
          </p:cNvSpPr>
          <p:nvPr>
            <p:ph type="subTitle" idx="1"/>
          </p:nvPr>
        </p:nvSpPr>
        <p:spPr>
          <a:xfrm>
            <a:off x="810001" y="2239348"/>
            <a:ext cx="10572000" cy="434974"/>
          </a:xfrm>
        </p:spPr>
        <p:txBody>
          <a:bodyPr>
            <a:normAutofit lnSpcReduction="10000"/>
          </a:bodyPr>
          <a:lstStyle/>
          <a:p>
            <a:r>
              <a:rPr lang="en-IN" dirty="0"/>
              <a:t>Using NLP &amp; Deep Learning</a:t>
            </a:r>
          </a:p>
          <a:p>
            <a:endParaRPr lang="en-IN" dirty="0"/>
          </a:p>
          <a:p>
            <a:endParaRPr lang="en-IN" dirty="0"/>
          </a:p>
        </p:txBody>
      </p:sp>
      <p:sp>
        <p:nvSpPr>
          <p:cNvPr id="4" name="TextBox 3">
            <a:extLst>
              <a:ext uri="{FF2B5EF4-FFF2-40B4-BE49-F238E27FC236}">
                <a16:creationId xmlns:a16="http://schemas.microsoft.com/office/drawing/2014/main" id="{5EE54AEE-F004-2D04-04A6-BA5B54505FEB}"/>
              </a:ext>
            </a:extLst>
          </p:cNvPr>
          <p:cNvSpPr txBox="1"/>
          <p:nvPr/>
        </p:nvSpPr>
        <p:spPr>
          <a:xfrm>
            <a:off x="587829" y="5393094"/>
            <a:ext cx="8061649" cy="1477328"/>
          </a:xfrm>
          <a:prstGeom prst="rect">
            <a:avLst/>
          </a:prstGeom>
          <a:noFill/>
        </p:spPr>
        <p:txBody>
          <a:bodyPr wrap="square" rtlCol="0">
            <a:spAutoFit/>
          </a:bodyPr>
          <a:lstStyle/>
          <a:p>
            <a:r>
              <a:rPr lang="en-IN" dirty="0"/>
              <a:t>Prepared By:</a:t>
            </a:r>
          </a:p>
          <a:p>
            <a:r>
              <a:rPr lang="en-US" dirty="0" err="1"/>
              <a:t>Botcha</a:t>
            </a:r>
            <a:r>
              <a:rPr lang="en-US" dirty="0"/>
              <a:t> Sandhya </a:t>
            </a:r>
            <a:r>
              <a:rPr lang="en-US" dirty="0" err="1"/>
              <a:t>sri</a:t>
            </a:r>
            <a:r>
              <a:rPr lang="en-US" dirty="0"/>
              <a:t> -RA2011026010280</a:t>
            </a:r>
            <a:endParaRPr lang="en-IN" dirty="0"/>
          </a:p>
          <a:p>
            <a:r>
              <a:rPr lang="en-US" dirty="0" err="1"/>
              <a:t>Varsha</a:t>
            </a:r>
            <a:r>
              <a:rPr lang="en-US" dirty="0"/>
              <a:t> S- RA2011026010286</a:t>
            </a:r>
            <a:endParaRPr lang="en-IN" dirty="0"/>
          </a:p>
          <a:p>
            <a:r>
              <a:rPr lang="en-US" dirty="0" err="1"/>
              <a:t>Urvi</a:t>
            </a:r>
            <a:r>
              <a:rPr lang="en-US" dirty="0"/>
              <a:t> </a:t>
            </a:r>
            <a:r>
              <a:rPr lang="en-US" dirty="0" err="1"/>
              <a:t>Bhanu</a:t>
            </a:r>
            <a:r>
              <a:rPr lang="en-US" dirty="0"/>
              <a:t> </a:t>
            </a:r>
            <a:r>
              <a:rPr lang="en-US" dirty="0" err="1"/>
              <a:t>Hirani</a:t>
            </a:r>
            <a:r>
              <a:rPr lang="en-US" dirty="0"/>
              <a:t> -RA2011026010293</a:t>
            </a:r>
          </a:p>
          <a:p>
            <a:r>
              <a:rPr lang="en-US" dirty="0" err="1"/>
              <a:t>Akkati</a:t>
            </a:r>
            <a:r>
              <a:rPr lang="en-US" dirty="0"/>
              <a:t> </a:t>
            </a:r>
            <a:r>
              <a:rPr lang="en-US" dirty="0" err="1"/>
              <a:t>Deeksha</a:t>
            </a:r>
            <a:r>
              <a:rPr lang="en-US" dirty="0"/>
              <a:t> -RA2011026010301</a:t>
            </a:r>
            <a:endParaRPr lang="en-IN" dirty="0"/>
          </a:p>
        </p:txBody>
      </p:sp>
    </p:spTree>
    <p:extLst>
      <p:ext uri="{BB962C8B-B14F-4D97-AF65-F5344CB8AC3E}">
        <p14:creationId xmlns:p14="http://schemas.microsoft.com/office/powerpoint/2010/main" val="1348498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425C8-896B-F453-98BD-80540BC3C4CC}"/>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FC85EE4C-474C-61A2-627D-D190D3E67E33}"/>
              </a:ext>
            </a:extLst>
          </p:cNvPr>
          <p:cNvSpPr>
            <a:spLocks noGrp="1"/>
          </p:cNvSpPr>
          <p:nvPr>
            <p:ph idx="1"/>
          </p:nvPr>
        </p:nvSpPr>
        <p:spPr>
          <a:xfrm>
            <a:off x="548125" y="2222287"/>
            <a:ext cx="6739084" cy="4356476"/>
          </a:xfrm>
        </p:spPr>
        <p:txBody>
          <a:bodyPr>
            <a:normAutofit/>
          </a:bodyPr>
          <a:lstStyle/>
          <a:p>
            <a:pPr marL="0" indent="0">
              <a:buNone/>
            </a:pPr>
            <a:r>
              <a:rPr lang="en-US" sz="2400" dirty="0"/>
              <a:t>Natural Language Processing (NLP) and Deep Learning have enabled the development of powerful applications for next-word prediction. This technology has the potential to revolutionize the way people interact with computers and machines. The goal of this project is to explore the possibilities of using NLP and Deep Learning to create a next word prediction system that can accurately predict the next word in a sentence.</a:t>
            </a:r>
            <a:endParaRPr lang="en-IN" sz="2400" dirty="0"/>
          </a:p>
        </p:txBody>
      </p:sp>
      <p:pic>
        <p:nvPicPr>
          <p:cNvPr id="7" name="Picture 6">
            <a:extLst>
              <a:ext uri="{FF2B5EF4-FFF2-40B4-BE49-F238E27FC236}">
                <a16:creationId xmlns:a16="http://schemas.microsoft.com/office/drawing/2014/main" id="{E5FEDE2F-6F65-F9D6-3F62-C4CB5F17FD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7796" y="2022520"/>
            <a:ext cx="4556243" cy="4556243"/>
          </a:xfrm>
          <a:prstGeom prst="rect">
            <a:avLst/>
          </a:prstGeom>
        </p:spPr>
      </p:pic>
    </p:spTree>
    <p:extLst>
      <p:ext uri="{BB962C8B-B14F-4D97-AF65-F5344CB8AC3E}">
        <p14:creationId xmlns:p14="http://schemas.microsoft.com/office/powerpoint/2010/main" val="2451282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E17F6-A4CF-9F56-5227-7CF92AF99512}"/>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id="{06401995-8E4C-2FD7-828C-B390B1D9D64D}"/>
              </a:ext>
            </a:extLst>
          </p:cNvPr>
          <p:cNvSpPr>
            <a:spLocks noGrp="1"/>
          </p:cNvSpPr>
          <p:nvPr>
            <p:ph idx="1"/>
          </p:nvPr>
        </p:nvSpPr>
        <p:spPr>
          <a:xfrm>
            <a:off x="818712" y="2222287"/>
            <a:ext cx="5983304" cy="3636511"/>
          </a:xfrm>
        </p:spPr>
        <p:txBody>
          <a:bodyPr>
            <a:normAutofit/>
          </a:bodyPr>
          <a:lstStyle/>
          <a:p>
            <a:pPr marL="0" indent="0">
              <a:buNone/>
            </a:pPr>
            <a:r>
              <a:rPr lang="en-US" sz="2400" dirty="0"/>
              <a:t>The problem to be solved is to develop a system that can accurately predict the next word in a sentence given a set of input words. The system should be able to take into account the context of the sentence and the surrounding words to make an accurate prediction.</a:t>
            </a:r>
            <a:endParaRPr lang="en-IN" sz="2400" dirty="0"/>
          </a:p>
        </p:txBody>
      </p:sp>
      <p:pic>
        <p:nvPicPr>
          <p:cNvPr id="5" name="Picture 4">
            <a:extLst>
              <a:ext uri="{FF2B5EF4-FFF2-40B4-BE49-F238E27FC236}">
                <a16:creationId xmlns:a16="http://schemas.microsoft.com/office/drawing/2014/main" id="{62C44788-A9E9-7C92-2CA2-EC72096C69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18918" y="2222287"/>
            <a:ext cx="4348065" cy="4348065"/>
          </a:xfrm>
          <a:prstGeom prst="rect">
            <a:avLst/>
          </a:prstGeom>
        </p:spPr>
      </p:pic>
    </p:spTree>
    <p:extLst>
      <p:ext uri="{BB962C8B-B14F-4D97-AF65-F5344CB8AC3E}">
        <p14:creationId xmlns:p14="http://schemas.microsoft.com/office/powerpoint/2010/main" val="1710584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8AFF9-6133-330A-1A21-BB09C6F62913}"/>
              </a:ext>
            </a:extLst>
          </p:cNvPr>
          <p:cNvSpPr>
            <a:spLocks noGrp="1"/>
          </p:cNvSpPr>
          <p:nvPr>
            <p:ph type="title"/>
          </p:nvPr>
        </p:nvSpPr>
        <p:spPr/>
        <p:txBody>
          <a:bodyPr/>
          <a:lstStyle/>
          <a:p>
            <a:r>
              <a:rPr lang="en-IN" dirty="0"/>
              <a:t>Objective</a:t>
            </a:r>
          </a:p>
        </p:txBody>
      </p:sp>
      <p:sp>
        <p:nvSpPr>
          <p:cNvPr id="3" name="Content Placeholder 2">
            <a:extLst>
              <a:ext uri="{FF2B5EF4-FFF2-40B4-BE49-F238E27FC236}">
                <a16:creationId xmlns:a16="http://schemas.microsoft.com/office/drawing/2014/main" id="{707BAB6A-2B3A-4403-67F8-518B1F50B8F7}"/>
              </a:ext>
            </a:extLst>
          </p:cNvPr>
          <p:cNvSpPr>
            <a:spLocks noGrp="1"/>
          </p:cNvSpPr>
          <p:nvPr>
            <p:ph idx="1"/>
          </p:nvPr>
        </p:nvSpPr>
        <p:spPr>
          <a:xfrm>
            <a:off x="818712" y="2222287"/>
            <a:ext cx="5806023" cy="3636511"/>
          </a:xfrm>
        </p:spPr>
        <p:txBody>
          <a:bodyPr>
            <a:normAutofit/>
          </a:bodyPr>
          <a:lstStyle/>
          <a:p>
            <a:pPr marL="0" indent="0">
              <a:buNone/>
            </a:pPr>
            <a:r>
              <a:rPr lang="en-US" sz="2400" dirty="0"/>
              <a:t>The objective of this project is to build a next word prediction model using Natural Language Processing (NLP) and Deep Learning techniques. The model will be trained on a large corpus of text data, and will learn to predict the most likely word to follow a given sequence of words.</a:t>
            </a:r>
            <a:endParaRPr lang="en-IN" sz="2400" dirty="0"/>
          </a:p>
        </p:txBody>
      </p:sp>
    </p:spTree>
    <p:extLst>
      <p:ext uri="{BB962C8B-B14F-4D97-AF65-F5344CB8AC3E}">
        <p14:creationId xmlns:p14="http://schemas.microsoft.com/office/powerpoint/2010/main" val="3428150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D32D2-5DFB-FCC0-A0A6-AAE8DE813896}"/>
              </a:ext>
            </a:extLst>
          </p:cNvPr>
          <p:cNvSpPr>
            <a:spLocks noGrp="1"/>
          </p:cNvSpPr>
          <p:nvPr>
            <p:ph type="title"/>
          </p:nvPr>
        </p:nvSpPr>
        <p:spPr/>
        <p:txBody>
          <a:bodyPr/>
          <a:lstStyle/>
          <a:p>
            <a:r>
              <a:rPr lang="en-IN" dirty="0"/>
              <a:t>Motivation</a:t>
            </a:r>
          </a:p>
        </p:txBody>
      </p:sp>
      <p:sp>
        <p:nvSpPr>
          <p:cNvPr id="3" name="Content Placeholder 2">
            <a:extLst>
              <a:ext uri="{FF2B5EF4-FFF2-40B4-BE49-F238E27FC236}">
                <a16:creationId xmlns:a16="http://schemas.microsoft.com/office/drawing/2014/main" id="{BA3FD7E7-D2A9-E230-1D3C-090E430D0899}"/>
              </a:ext>
            </a:extLst>
          </p:cNvPr>
          <p:cNvSpPr>
            <a:spLocks noGrp="1"/>
          </p:cNvSpPr>
          <p:nvPr>
            <p:ph idx="1"/>
          </p:nvPr>
        </p:nvSpPr>
        <p:spPr>
          <a:xfrm>
            <a:off x="818712" y="2222287"/>
            <a:ext cx="5889998" cy="4188525"/>
          </a:xfrm>
        </p:spPr>
        <p:txBody>
          <a:bodyPr>
            <a:normAutofit lnSpcReduction="10000"/>
          </a:bodyPr>
          <a:lstStyle/>
          <a:p>
            <a:pPr marL="0" indent="0">
              <a:buNone/>
            </a:pPr>
            <a:r>
              <a:rPr lang="en-US" sz="2400" dirty="0"/>
              <a:t>Next word prediction has a wide range of potential applications, including: Improving the speed and accuracy of text entry on mobile devices and computers. Enhancing the user experience of chatbots and virtual assistants. Assisting writers and editors in the composition and editing of text documents. Improving the performance of machine translation systems by predicting the most likely next word in the target language.</a:t>
            </a:r>
            <a:endParaRPr lang="en-IN" sz="2400" dirty="0"/>
          </a:p>
        </p:txBody>
      </p:sp>
      <p:pic>
        <p:nvPicPr>
          <p:cNvPr id="5" name="Picture 4">
            <a:extLst>
              <a:ext uri="{FF2B5EF4-FFF2-40B4-BE49-F238E27FC236}">
                <a16:creationId xmlns:a16="http://schemas.microsoft.com/office/drawing/2014/main" id="{E338016F-2BFC-636E-2A37-92861CC883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9580" y="2222287"/>
            <a:ext cx="4406952" cy="4406952"/>
          </a:xfrm>
          <a:prstGeom prst="rect">
            <a:avLst/>
          </a:prstGeom>
        </p:spPr>
      </p:pic>
    </p:spTree>
    <p:extLst>
      <p:ext uri="{BB962C8B-B14F-4D97-AF65-F5344CB8AC3E}">
        <p14:creationId xmlns:p14="http://schemas.microsoft.com/office/powerpoint/2010/main" val="1789485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9307B-2E35-7AFB-0E30-357A7664EDD8}"/>
              </a:ext>
            </a:extLst>
          </p:cNvPr>
          <p:cNvSpPr>
            <a:spLocks noGrp="1"/>
          </p:cNvSpPr>
          <p:nvPr>
            <p:ph type="title"/>
          </p:nvPr>
        </p:nvSpPr>
        <p:spPr/>
        <p:txBody>
          <a:bodyPr/>
          <a:lstStyle/>
          <a:p>
            <a:r>
              <a:rPr lang="en-IN" dirty="0"/>
              <a:t>Motivation (cont.)	</a:t>
            </a:r>
          </a:p>
        </p:txBody>
      </p:sp>
      <p:sp>
        <p:nvSpPr>
          <p:cNvPr id="3" name="Content Placeholder 2">
            <a:extLst>
              <a:ext uri="{FF2B5EF4-FFF2-40B4-BE49-F238E27FC236}">
                <a16:creationId xmlns:a16="http://schemas.microsoft.com/office/drawing/2014/main" id="{46FA1C9C-D8AE-C028-5953-ACDC6E5312FA}"/>
              </a:ext>
            </a:extLst>
          </p:cNvPr>
          <p:cNvSpPr>
            <a:spLocks noGrp="1"/>
          </p:cNvSpPr>
          <p:nvPr>
            <p:ph idx="1"/>
          </p:nvPr>
        </p:nvSpPr>
        <p:spPr>
          <a:xfrm>
            <a:off x="818712" y="2222287"/>
            <a:ext cx="5277288" cy="3636511"/>
          </a:xfrm>
        </p:spPr>
        <p:txBody>
          <a:bodyPr>
            <a:normAutofit/>
          </a:bodyPr>
          <a:lstStyle/>
          <a:p>
            <a:pPr marL="0" indent="0">
              <a:buNone/>
            </a:pPr>
            <a:r>
              <a:rPr lang="en-US" sz="2400" dirty="0"/>
              <a:t>Furthermore, NLP and deep learning are rapidly advancing fields with many exciting research opportunities. By working on this project, we can gain hands-on experience with cutting-edge techniques and contribute to the development of a useful and impactful application.</a:t>
            </a:r>
            <a:endParaRPr lang="en-IN" sz="2400" dirty="0"/>
          </a:p>
        </p:txBody>
      </p:sp>
      <p:pic>
        <p:nvPicPr>
          <p:cNvPr id="4" name="Picture 2" descr="368 Key Takeaway Stock Photos - Free &amp; Royalty-Free Stock Photos from  Dreamstime">
            <a:extLst>
              <a:ext uri="{FF2B5EF4-FFF2-40B4-BE49-F238E27FC236}">
                <a16:creationId xmlns:a16="http://schemas.microsoft.com/office/drawing/2014/main" id="{4DD4A92D-C4E3-5377-32AD-8871D86CA1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51177" y="2423044"/>
            <a:ext cx="2762250" cy="165735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Key takeaways hi-res stock photography and images - Alamy">
            <a:extLst>
              <a:ext uri="{FF2B5EF4-FFF2-40B4-BE49-F238E27FC236}">
                <a16:creationId xmlns:a16="http://schemas.microsoft.com/office/drawing/2014/main" id="{D10B02AA-E244-A3A4-5416-6921DE7A6F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51177" y="4464698"/>
            <a:ext cx="276225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6172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Quotable">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